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7"/>
  </p:notesMasterIdLst>
  <p:handoutMasterIdLst>
    <p:handoutMasterId r:id="rId18"/>
  </p:handoutMasterIdLst>
  <p:sldIdLst>
    <p:sldId id="257" r:id="rId3"/>
    <p:sldId id="263" r:id="rId4"/>
    <p:sldId id="1564" r:id="rId5"/>
    <p:sldId id="1551" r:id="rId6"/>
    <p:sldId id="1565" r:id="rId7"/>
    <p:sldId id="1562" r:id="rId8"/>
    <p:sldId id="1553" r:id="rId9"/>
    <p:sldId id="1563" r:id="rId10"/>
    <p:sldId id="1555" r:id="rId11"/>
    <p:sldId id="265" r:id="rId12"/>
    <p:sldId id="283" r:id="rId13"/>
    <p:sldId id="1566" r:id="rId14"/>
    <p:sldId id="261" r:id="rId15"/>
    <p:sldId id="260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257"/>
            <p14:sldId id="263"/>
          </p14:sldIdLst>
        </p14:section>
        <p14:section name="dev-environment" id="{0A9C1980-EB9A-9B4C-A48E-3F16C73E0A25}">
          <p14:sldIdLst>
            <p14:sldId id="1564"/>
            <p14:sldId id="1551"/>
            <p14:sldId id="1565"/>
            <p14:sldId id="1562"/>
            <p14:sldId id="1553"/>
            <p14:sldId id="1563"/>
            <p14:sldId id="1555"/>
            <p14:sldId id="265"/>
          </p14:sldIdLst>
        </p14:section>
        <p14:section name="outro" id="{E93196B6-EFE2-3242-B776-C77C0FCFFEF1}">
          <p14:sldIdLst>
            <p14:sldId id="283"/>
            <p14:sldId id="1566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88" autoAdjust="0"/>
    <p:restoredTop sz="91330" autoAdjust="0"/>
  </p:normalViewPr>
  <p:slideViewPr>
    <p:cSldViewPr snapToGrid="0">
      <p:cViewPr varScale="1">
        <p:scale>
          <a:sx n="82" d="100"/>
          <a:sy n="82" d="100"/>
        </p:scale>
        <p:origin x="168" y="1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10/5/18 6:09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10/5/18 6:09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10/5/18 6:21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10/5/18 6:21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10/5/18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10/5/18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82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10/5/18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10/5/18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98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10/5/18 6:15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10/5/18 6:15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1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664898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40229"/>
          </a:xfrm>
        </p:spPr>
        <p:txBody>
          <a:bodyPr>
            <a:spAutoFit/>
          </a:bodyPr>
          <a:lstStyle>
            <a:lvl3pPr>
              <a:defRPr sz="2399"/>
            </a:lvl3pPr>
            <a:lvl4pPr>
              <a:defRPr sz="1999"/>
            </a:lvl4pPr>
            <a:lvl5pPr>
              <a:defRPr sz="19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14215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2" r:id="rId26"/>
    <p:sldLayoutId id="2147484556" r:id="rId27"/>
    <p:sldLayoutId id="2147484557" r:id="rId28"/>
    <p:sldLayoutId id="2147484558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harepoint/dev/spfx/set-up-your-development-environment" TargetMode="External"/><Relationship Id="rId3" Type="http://schemas.openxmlformats.org/officeDocument/2006/relationships/hyperlink" Target="https://nodejs.com/" TargetMode="External"/><Relationship Id="rId7" Type="http://schemas.openxmlformats.org/officeDocument/2006/relationships/hyperlink" Target="https://typescriptlang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gulpjs.org/" TargetMode="External"/><Relationship Id="rId5" Type="http://schemas.openxmlformats.org/officeDocument/2006/relationships/hyperlink" Target="http://yeoman.io/" TargetMode="External"/><Relationship Id="rId4" Type="http://schemas.openxmlformats.org/officeDocument/2006/relationships/hyperlink" Target="https://www.npmjs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tiff"/><Relationship Id="rId11" Type="http://schemas.openxmlformats.org/officeDocument/2006/relationships/image" Target="../media/image24.png"/><Relationship Id="rId5" Type="http://schemas.openxmlformats.org/officeDocument/2006/relationships/image" Target="../media/image29.tiff"/><Relationship Id="rId10" Type="http://schemas.openxmlformats.org/officeDocument/2006/relationships/image" Target="../media/image18.tiff"/><Relationship Id="rId4" Type="http://schemas.openxmlformats.org/officeDocument/2006/relationships/image" Target="../media/image28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com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eoman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gulpj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your </a:t>
            </a:r>
            <a:r>
              <a:rPr lang="en-US" dirty="0" err="1"/>
              <a:t>SPFx</a:t>
            </a:r>
            <a:r>
              <a:rPr lang="en-US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Understanding &amp; Installing the necessary tools</a:t>
            </a:r>
          </a:p>
        </p:txBody>
      </p:sp>
    </p:spTree>
    <p:extLst>
      <p:ext uri="{BB962C8B-B14F-4D97-AF65-F5344CB8AC3E}">
        <p14:creationId xmlns:p14="http://schemas.microsoft.com/office/powerpoint/2010/main" val="69971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Local Developer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6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Tool Comparison: Server-side vs. client-side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Node.js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NPM, Yeoman, Gulp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5092423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776466"/>
          </a:xfrm>
        </p:spPr>
        <p:txBody>
          <a:bodyPr/>
          <a:lstStyle/>
          <a:p>
            <a:pPr lvl="0"/>
            <a:r>
              <a:rPr lang="en-US" sz="1600" dirty="0"/>
              <a:t>Node.js – </a:t>
            </a:r>
            <a:r>
              <a:rPr lang="en-US" sz="1600" dirty="0">
                <a:hlinkClick r:id="rId3"/>
              </a:rPr>
              <a:t>https://nodejs.com</a:t>
            </a:r>
            <a:r>
              <a:rPr lang="en-US" sz="1600" dirty="0"/>
              <a:t> </a:t>
            </a:r>
          </a:p>
          <a:p>
            <a:pPr lvl="0"/>
            <a:r>
              <a:rPr lang="en-US" sz="1600" dirty="0"/>
              <a:t>NPM - </a:t>
            </a:r>
            <a:r>
              <a:rPr lang="en-US" sz="1600" dirty="0">
                <a:hlinkClick r:id="rId4"/>
              </a:rPr>
              <a:t>https://www.npmjs.com</a:t>
            </a:r>
            <a:endParaRPr lang="en-US" sz="1600" dirty="0"/>
          </a:p>
          <a:p>
            <a:pPr lvl="0"/>
            <a:r>
              <a:rPr lang="en-US" sz="1600" dirty="0"/>
              <a:t>Yeoman - </a:t>
            </a:r>
            <a:r>
              <a:rPr lang="en-US" sz="1600" dirty="0">
                <a:hlinkClick r:id="rId5"/>
              </a:rPr>
              <a:t>http://yeoman.io</a:t>
            </a:r>
            <a:r>
              <a:rPr lang="en-US" sz="1600" dirty="0"/>
              <a:t> </a:t>
            </a:r>
          </a:p>
          <a:p>
            <a:pPr lvl="0"/>
            <a:r>
              <a:rPr lang="en-US" sz="1600" dirty="0"/>
              <a:t>Gulp - </a:t>
            </a:r>
            <a:r>
              <a:rPr lang="en-US" sz="1600" dirty="0">
                <a:hlinkClick r:id="rId6"/>
              </a:rPr>
              <a:t>http://gulpjs.org</a:t>
            </a:r>
            <a:r>
              <a:rPr lang="en-US" sz="1600" dirty="0"/>
              <a:t>  </a:t>
            </a:r>
          </a:p>
          <a:p>
            <a:pPr lvl="0"/>
            <a:r>
              <a:rPr lang="en-US" sz="1600" dirty="0"/>
              <a:t>TypeScript - </a:t>
            </a:r>
            <a:r>
              <a:rPr lang="en-US" sz="1600" dirty="0">
                <a:hlinkClick r:id="rId7"/>
              </a:rPr>
              <a:t>https://typescriptlang.org</a:t>
            </a:r>
            <a:r>
              <a:rPr lang="en-US" sz="1600" dirty="0"/>
              <a:t> </a:t>
            </a:r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Set up your developer environment</a:t>
            </a:r>
          </a:p>
          <a:p>
            <a:r>
              <a:rPr lang="en-US" sz="1600" dirty="0">
                <a:hlinkClick r:id="rId8"/>
              </a:rPr>
              <a:t>https://docs.microsoft.com/sharepoint/dev/spfx/set-up-your-development-environment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5097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240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8479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Configuring your </a:t>
            </a:r>
            <a:r>
              <a:rPr lang="en-US" sz="2800" dirty="0" err="1"/>
              <a:t>SPFx</a:t>
            </a:r>
            <a:r>
              <a:rPr lang="en-US" sz="2800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Tool Comparison: Server-side vs. client-side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Node.js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NPM, Yeoman, Gulp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6009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3738-85A7-7C40-8DA2-A4B0252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D46B7-3B43-6F44-B2BF-B488D951C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7604125" cy="615553"/>
          </a:xfrm>
        </p:spPr>
        <p:txBody>
          <a:bodyPr/>
          <a:lstStyle/>
          <a:p>
            <a:r>
              <a:rPr lang="en-US" dirty="0"/>
              <a:t>SharePoint Framework leverages an open source, Node.js based toolchain and embraces all web frameworks + code editors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FB67D-BD61-0E43-BD70-43C598304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3150478"/>
          </a:xfrm>
        </p:spPr>
        <p:txBody>
          <a:bodyPr/>
          <a:lstStyle/>
          <a:p>
            <a:r>
              <a:rPr lang="en-US" dirty="0"/>
              <a:t> Build Process &amp; Tooling</a:t>
            </a:r>
          </a:p>
          <a:p>
            <a:endParaRPr lang="en-US" dirty="0"/>
          </a:p>
          <a:p>
            <a:pPr lvl="1"/>
            <a:r>
              <a:rPr lang="en-US" dirty="0"/>
              <a:t>Yeoman Templates</a:t>
            </a:r>
          </a:p>
          <a:p>
            <a:pPr lvl="1"/>
            <a:r>
              <a:rPr lang="en-US" dirty="0"/>
              <a:t>Gulp (task runner)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NPM (package manager)</a:t>
            </a:r>
          </a:p>
          <a:p>
            <a:pPr lvl="1"/>
            <a:r>
              <a:rPr lang="en-US" dirty="0" err="1"/>
              <a:t>SystemJS</a:t>
            </a:r>
            <a:endParaRPr lang="en-US" dirty="0"/>
          </a:p>
          <a:p>
            <a:pPr lvl="1"/>
            <a:r>
              <a:rPr lang="en-US" dirty="0"/>
              <a:t>Webpack</a:t>
            </a:r>
          </a:p>
          <a:p>
            <a:pPr lvl="1"/>
            <a:r>
              <a:rPr lang="en-US" dirty="0"/>
              <a:t>SASS</a:t>
            </a:r>
          </a:p>
          <a:p>
            <a:pPr lvl="1"/>
            <a:r>
              <a:rPr lang="en-US" dirty="0"/>
              <a:t>TypeScript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D6A8-B2F4-2E44-BD54-247275550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2034788"/>
          </a:xfrm>
        </p:spPr>
        <p:txBody>
          <a:bodyPr/>
          <a:lstStyle/>
          <a:p>
            <a:r>
              <a:rPr lang="en-US" dirty="0"/>
              <a:t>Web Frameworks</a:t>
            </a:r>
          </a:p>
          <a:p>
            <a:endParaRPr lang="en-US" dirty="0"/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Knockout</a:t>
            </a:r>
          </a:p>
          <a:p>
            <a:pPr lvl="1"/>
            <a:r>
              <a:rPr lang="en-US" dirty="0"/>
              <a:t>jQuery</a:t>
            </a:r>
          </a:p>
          <a:p>
            <a:pPr lvl="1"/>
            <a:r>
              <a:rPr lang="en-US" dirty="0"/>
              <a:t>… and more… your choice!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1DB93-3B70-CC4E-AF8E-6ADA870F2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2034788"/>
          </a:xfrm>
        </p:spPr>
        <p:txBody>
          <a:bodyPr/>
          <a:lstStyle/>
          <a:p>
            <a:r>
              <a:rPr lang="en-US" dirty="0"/>
              <a:t>Code Editors</a:t>
            </a:r>
          </a:p>
          <a:p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Sublime</a:t>
            </a:r>
          </a:p>
          <a:p>
            <a:pPr lvl="1"/>
            <a:r>
              <a:rPr lang="en-US" dirty="0" err="1"/>
              <a:t>Webstorm</a:t>
            </a:r>
            <a:endParaRPr lang="en-US" dirty="0"/>
          </a:p>
          <a:p>
            <a:pPr lvl="1"/>
            <a:r>
              <a:rPr lang="en-US" dirty="0"/>
              <a:t>… and more… your choice!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AF50E-2384-8C4B-A5A1-83E293A9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82" y="3223704"/>
            <a:ext cx="1015974" cy="88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70C8F-B172-4B4B-A9A1-12D0D013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616" y="4093846"/>
            <a:ext cx="419306" cy="94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FD20B-C4BB-7B45-A4DF-C7E5E640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444" y="5794991"/>
            <a:ext cx="1547650" cy="570187"/>
          </a:xfrm>
          <a:prstGeom prst="rect">
            <a:avLst/>
          </a:prstGeom>
        </p:spPr>
      </p:pic>
      <p:pic>
        <p:nvPicPr>
          <p:cNvPr id="10" name="Picture 4" descr="https://upload.wikimedia.org/wikipedia/commons/thumb/d/db/Npm-logo.svg/320px-Npm-logo.svg.png">
            <a:extLst>
              <a:ext uri="{FF2B5EF4-FFF2-40B4-BE49-F238E27FC236}">
                <a16:creationId xmlns:a16="http://schemas.microsoft.com/office/drawing/2014/main" id="{57374B63-39D7-CB40-A5D6-7365C914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1" y="5146887"/>
            <a:ext cx="1161136" cy="4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red-badger.com/blog/wp-content/uploads/2015/04/react-logo-1000-transparent.png">
            <a:extLst>
              <a:ext uri="{FF2B5EF4-FFF2-40B4-BE49-F238E27FC236}">
                <a16:creationId xmlns:a16="http://schemas.microsoft.com/office/drawing/2014/main" id="{B7D6AB55-A8DB-8C42-9F23-65159DC14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89" y="3847457"/>
            <a:ext cx="821306" cy="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avatars0.githubusercontent.com/u/139426?v=3&amp;s=400">
            <a:extLst>
              <a:ext uri="{FF2B5EF4-FFF2-40B4-BE49-F238E27FC236}">
                <a16:creationId xmlns:a16="http://schemas.microsoft.com/office/drawing/2014/main" id="{DFC10F3A-0F5F-9E40-93A4-D9D9D681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70" y="4812515"/>
            <a:ext cx="668744" cy="6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js.agency/assets/img/hire-freelance-javascript-developers/knockout-js.png">
            <a:extLst>
              <a:ext uri="{FF2B5EF4-FFF2-40B4-BE49-F238E27FC236}">
                <a16:creationId xmlns:a16="http://schemas.microsoft.com/office/drawing/2014/main" id="{616D25BE-2C11-C94D-B88A-CC1DFDA1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t="29102" r="16465" b="26125"/>
          <a:stretch/>
        </p:blipFill>
        <p:spPr bwMode="auto">
          <a:xfrm>
            <a:off x="6353022" y="5625011"/>
            <a:ext cx="1716241" cy="7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8482ED-BE2A-0D4E-8F67-7B04732EB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9561" y="4581640"/>
            <a:ext cx="1563067" cy="329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633EE-F38E-DA47-A816-8BB498580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298" y="3903695"/>
            <a:ext cx="1887594" cy="444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83E89-C500-A045-8EF3-97D01BC91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2407" y="5177674"/>
            <a:ext cx="753481" cy="7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79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26270" y="1725946"/>
            <a:ext cx="2925293" cy="1079635"/>
            <a:chOff x="655637" y="2265226"/>
            <a:chExt cx="2925293" cy="1079635"/>
          </a:xfrm>
        </p:grpSpPr>
        <p:grpSp>
          <p:nvGrpSpPr>
            <p:cNvPr id="3" name="Group 2"/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1987167"/>
            <a:ext cx="1534966" cy="5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564454" y="1857964"/>
            <a:ext cx="2366853" cy="815598"/>
            <a:chOff x="9672033" y="3490175"/>
            <a:chExt cx="2366853" cy="815598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60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990" y="4998842"/>
            <a:ext cx="1175725" cy="633083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5061832"/>
            <a:ext cx="1503380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946" y="4678076"/>
            <a:ext cx="498294" cy="11198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4812318"/>
            <a:ext cx="1262944" cy="10941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6927" y="5061832"/>
            <a:ext cx="1648562" cy="6073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22103" y="3822506"/>
            <a:ext cx="11584766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side tool comparison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65508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67584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0009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41210" y="2924438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02617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 bwMode="auto">
          <a:xfrm>
            <a:off x="5958946" y="1975047"/>
            <a:ext cx="1247245" cy="581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MSBuild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38158" y="1744082"/>
            <a:ext cx="1206099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</a:rPr>
              <a:t>C#</a:t>
            </a:r>
            <a:endParaRPr lang="fi-FI" sz="5400" dirty="0">
              <a:solidFill>
                <a:schemeClr val="tx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FA694C3-1B6D-E041-B235-C27CF36CE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376" y="4290768"/>
            <a:ext cx="1887594" cy="4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AC2C1-7743-C44B-A46E-01C1B8679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52180"/>
          </a:xfrm>
        </p:spPr>
        <p:txBody>
          <a:bodyPr/>
          <a:lstStyle/>
          <a:p>
            <a:r>
              <a:rPr lang="en-US" dirty="0"/>
              <a:t>Cross platform JavaScript runtime</a:t>
            </a:r>
          </a:p>
          <a:p>
            <a:pPr lvl="1"/>
            <a:r>
              <a:rPr lang="en-US" dirty="0"/>
              <a:t>Similar to .NET Framework is a runtime for C# based projects</a:t>
            </a:r>
          </a:p>
          <a:p>
            <a:pPr lvl="1"/>
            <a:r>
              <a:rPr lang="en-US" dirty="0"/>
              <a:t>Used to execute JavaScript on the desktop / server / devices</a:t>
            </a:r>
          </a:p>
          <a:p>
            <a:pPr lvl="1"/>
            <a:r>
              <a:rPr lang="en-US" dirty="0"/>
              <a:t>API wrapper to Chromes V8 JavaScript engine</a:t>
            </a:r>
          </a:p>
          <a:p>
            <a:endParaRPr lang="en-US" dirty="0"/>
          </a:p>
          <a:p>
            <a:r>
              <a:rPr lang="en-US" dirty="0" err="1"/>
              <a:t>SPFx’s</a:t>
            </a:r>
            <a:r>
              <a:rPr lang="en-US" dirty="0"/>
              <a:t> open source tooling is built on Node.js</a:t>
            </a:r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supports Node.js LTS v8.*</a:t>
            </a:r>
          </a:p>
          <a:p>
            <a:pPr lvl="1"/>
            <a:r>
              <a:rPr lang="en-US" dirty="0"/>
              <a:t>LTS: Long term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8A5DC-BC39-244C-9FCB-F55947AF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-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4D50-6B5A-0E40-A16A-DF5E8AA9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73" y="4685904"/>
            <a:ext cx="2310265" cy="1415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1E6618-CF81-9141-BA69-DB1DCF116137}"/>
              </a:ext>
            </a:extLst>
          </p:cNvPr>
          <p:cNvSpPr/>
          <p:nvPr/>
        </p:nvSpPr>
        <p:spPr>
          <a:xfrm>
            <a:off x="9956578" y="6312894"/>
            <a:ext cx="210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https://nodejs.com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2189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204A8D-57A9-EA4F-A26E-B5BB969BD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18379"/>
          </a:xfrm>
        </p:spPr>
        <p:txBody>
          <a:bodyPr/>
          <a:lstStyle/>
          <a:p>
            <a:r>
              <a:rPr lang="en-US" dirty="0"/>
              <a:t>NPM is a package manager for </a:t>
            </a:r>
            <a:br>
              <a:rPr lang="en-US" dirty="0"/>
            </a:br>
            <a:r>
              <a:rPr lang="en-US" dirty="0"/>
              <a:t>Node.js based projects</a:t>
            </a:r>
          </a:p>
          <a:p>
            <a:pPr lvl="1"/>
            <a:r>
              <a:rPr lang="en-US" dirty="0"/>
              <a:t>Similar to NuGet that is the .NET Framework package manager</a:t>
            </a:r>
          </a:p>
          <a:p>
            <a:endParaRPr lang="en-US" dirty="0"/>
          </a:p>
          <a:p>
            <a:r>
              <a:rPr lang="en-US" dirty="0"/>
              <a:t>Client tool used to acquire packages from the </a:t>
            </a:r>
            <a:br>
              <a:rPr lang="en-US" dirty="0"/>
            </a:br>
            <a:r>
              <a:rPr lang="en-US" dirty="0"/>
              <a:t>NPM registry: </a:t>
            </a:r>
            <a:r>
              <a:rPr lang="en-US" dirty="0">
                <a:hlinkClick r:id="rId2"/>
              </a:rPr>
              <a:t>https://www.npmjs.com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 to NuGet that’s the client tool for the NuGet registry: </a:t>
            </a:r>
            <a:r>
              <a:rPr lang="en-US" dirty="0">
                <a:hlinkClick r:id="rId3"/>
              </a:rPr>
              <a:t>https://www.nuget.org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Included with the default Node.js install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– Node Package Manager</a:t>
            </a:r>
            <a:endParaRPr lang="fi-FI" dirty="0"/>
          </a:p>
        </p:txBody>
      </p:sp>
      <p:pic>
        <p:nvPicPr>
          <p:cNvPr id="4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29" y="5447856"/>
            <a:ext cx="2132387" cy="82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612687" y="6333717"/>
            <a:ext cx="267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2"/>
              </a:rPr>
              <a:t>https://www.npmjs.com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52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170ACF-777C-B342-A28C-86C86793F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Scaffolding engine that executes generators</a:t>
            </a:r>
          </a:p>
          <a:p>
            <a:r>
              <a:rPr lang="en-US" dirty="0"/>
              <a:t>Generators prompt user with questions</a:t>
            </a:r>
          </a:p>
          <a:p>
            <a:r>
              <a:rPr lang="en-US" dirty="0"/>
              <a:t>Generates project scaffolding (folders &amp; files) </a:t>
            </a:r>
            <a:br>
              <a:rPr lang="en-US" dirty="0"/>
            </a:br>
            <a:r>
              <a:rPr lang="en-US" dirty="0"/>
              <a:t>for projects</a:t>
            </a:r>
          </a:p>
          <a:p>
            <a:r>
              <a:rPr lang="en-US" dirty="0"/>
              <a:t>Microsoft provides SharePoint Framework generator</a:t>
            </a:r>
          </a:p>
          <a:p>
            <a:r>
              <a:rPr lang="en-US" dirty="0"/>
              <a:t>Installed on your dev environment with NPM</a:t>
            </a:r>
            <a:endParaRPr lang="fi-FI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Yeoman – Project </a:t>
            </a:r>
            <a:r>
              <a:rPr lang="en-US" dirty="0" err="1"/>
              <a:t>Scaffodling</a:t>
            </a:r>
            <a:r>
              <a:rPr lang="en-US" dirty="0"/>
              <a:t> Generator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56" y="4357492"/>
            <a:ext cx="2362633" cy="2046773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fi-FI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20544" y="6365446"/>
            <a:ext cx="1951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http://yeoman.io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34728EF-F7FD-8C47-8FF6-E84F085F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" y="5444596"/>
            <a:ext cx="8749906" cy="9567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yo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install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-g @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microsoft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/generator-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sharepoint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5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381386-5852-4946-B49E-C43E71BE2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67404"/>
          </a:xfrm>
        </p:spPr>
        <p:txBody>
          <a:bodyPr/>
          <a:lstStyle/>
          <a:p>
            <a:r>
              <a:rPr lang="en-US" dirty="0"/>
              <a:t>Gulp is a task runner for projects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that is the .NET Framework task runner</a:t>
            </a:r>
          </a:p>
          <a:p>
            <a:r>
              <a:rPr lang="en-US" dirty="0"/>
              <a:t>Tasks are defined with JavaScript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tasks defined in XML</a:t>
            </a:r>
          </a:p>
          <a:p>
            <a:r>
              <a:rPr lang="en-US" dirty="0"/>
              <a:t>Performs common tasks: compile, package, </a:t>
            </a:r>
            <a:br>
              <a:rPr lang="en-US" dirty="0"/>
            </a:br>
            <a:r>
              <a:rPr lang="en-US" dirty="0"/>
              <a:t>start test process, etc.</a:t>
            </a:r>
          </a:p>
          <a:p>
            <a:r>
              <a:rPr lang="en-US" dirty="0"/>
              <a:t>Microsoft has created all required tasks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Task Runner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910" y="4388450"/>
            <a:ext cx="816224" cy="1834311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29786" y="621667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4"/>
              </a:rPr>
              <a:t>http://gulpjs.com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F45946D-B91D-7E4B-BF61-757FB663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" y="5629262"/>
            <a:ext cx="8749906" cy="587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gulp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90624"/>
          </a:xfrm>
        </p:spPr>
        <p:txBody>
          <a:bodyPr/>
          <a:lstStyle/>
          <a:p>
            <a:r>
              <a:rPr lang="en-US" dirty="0"/>
              <a:t>Typed superset of JavaScript</a:t>
            </a:r>
          </a:p>
          <a:p>
            <a:r>
              <a:rPr lang="en-US" dirty="0"/>
              <a:t>Compiles to plain JavaScript</a:t>
            </a:r>
          </a:p>
          <a:p>
            <a:r>
              <a:rPr lang="en-US" dirty="0"/>
              <a:t>Development language for the base templates in </a:t>
            </a:r>
            <a:br>
              <a:rPr lang="en-US" dirty="0"/>
            </a:br>
            <a:r>
              <a:rPr lang="en-US" dirty="0"/>
              <a:t>SharePoint Framework projects</a:t>
            </a:r>
          </a:p>
          <a:p>
            <a:r>
              <a:rPr lang="en-US" dirty="0"/>
              <a:t>You can also integrate native JavaScript to SharePoint Framework customizations * </a:t>
            </a:r>
          </a:p>
          <a:p>
            <a:pPr lvl="1"/>
            <a:r>
              <a:rPr lang="en-US" dirty="0"/>
              <a:t>No need to rewrite everything</a:t>
            </a:r>
          </a:p>
          <a:p>
            <a:r>
              <a:rPr lang="en-US" dirty="0"/>
              <a:t>Version of TypeScript supported by </a:t>
            </a:r>
            <a:r>
              <a:rPr lang="en-US" dirty="0" err="1"/>
              <a:t>SPFx</a:t>
            </a:r>
            <a:br>
              <a:rPr lang="en-US" dirty="0"/>
            </a:br>
            <a:r>
              <a:rPr lang="en-US" dirty="0"/>
              <a:t>included in each </a:t>
            </a:r>
            <a:r>
              <a:rPr lang="en-US" dirty="0" err="1"/>
              <a:t>SPFx</a:t>
            </a:r>
            <a:r>
              <a:rPr lang="en-US" dirty="0"/>
              <a:t> project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TypeScript</a:t>
            </a:r>
            <a:r>
              <a:rPr lang="en-US"/>
              <a:t> – Typed JavaScript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759" y="5320957"/>
            <a:ext cx="2280726" cy="840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58406" y="6156253"/>
            <a:ext cx="340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https://www.typescriptlang.org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6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637</Words>
  <Application>Microsoft Macintosh PowerPoint</Application>
  <PresentationFormat>Custom</PresentationFormat>
  <Paragraphs>124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Times New Roman</vt:lpstr>
      <vt:lpstr>Wingdings</vt:lpstr>
      <vt:lpstr>Office 365 PPT Template - 2017</vt:lpstr>
      <vt:lpstr>Configuring your SPFx Development Environment</vt:lpstr>
      <vt:lpstr>Configuring your SPFx Development Environment</vt:lpstr>
      <vt:lpstr>Open source tooling</vt:lpstr>
      <vt:lpstr>Server side tool comparison</vt:lpstr>
      <vt:lpstr>Node.js - Runtime</vt:lpstr>
      <vt:lpstr>NPM – Node Package Manager</vt:lpstr>
      <vt:lpstr>Yeoman – Project Scaffodling Generator</vt:lpstr>
      <vt:lpstr>Gulp – Task Runner</vt:lpstr>
      <vt:lpstr>TypeScript – Typed JavaScript</vt:lpstr>
      <vt:lpstr>Demo Configuring Your Local Developer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2018-10-05T10:21:39Z</dcterms:modified>
</cp:coreProperties>
</file>